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K Modular" charset="1" panose="00000800000000000000"/>
      <p:regular r:id="rId16"/>
    </p:embeddedFont>
    <p:embeddedFont>
      <p:font typeface="Raleway" charset="1" panose="00000000000000000000"/>
      <p:regular r:id="rId17"/>
    </p:embeddedFont>
    <p:embeddedFont>
      <p:font typeface="Tomorrow" charset="1" panose="00000000000000000000"/>
      <p:regular r:id="rId18"/>
    </p:embeddedFont>
    <p:embeddedFont>
      <p:font typeface="Raleway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jpe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1113" y="733563"/>
            <a:ext cx="14719524" cy="8819874"/>
            <a:chOff x="0" y="0"/>
            <a:chExt cx="3876747" cy="2322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6747" cy="2322930"/>
            </a:xfrm>
            <a:custGeom>
              <a:avLst/>
              <a:gdLst/>
              <a:ahLst/>
              <a:cxnLst/>
              <a:rect r="r" b="b" t="t" l="l"/>
              <a:pathLst>
                <a:path h="2322930" w="3876747">
                  <a:moveTo>
                    <a:pt x="0" y="0"/>
                  </a:moveTo>
                  <a:lnTo>
                    <a:pt x="3876747" y="0"/>
                  </a:lnTo>
                  <a:lnTo>
                    <a:pt x="3876747" y="2322930"/>
                  </a:lnTo>
                  <a:lnTo>
                    <a:pt x="0" y="2322930"/>
                  </a:lnTo>
                  <a:close/>
                </a:path>
              </a:pathLst>
            </a:custGeom>
            <a:gradFill rotWithShape="true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876747" cy="2294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81113" y="733563"/>
            <a:ext cx="14719524" cy="1028129"/>
            <a:chOff x="0" y="0"/>
            <a:chExt cx="3876747" cy="2707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6747" cy="270783"/>
            </a:xfrm>
            <a:custGeom>
              <a:avLst/>
              <a:gdLst/>
              <a:ahLst/>
              <a:cxnLst/>
              <a:rect r="r" b="b" t="t" l="l"/>
              <a:pathLst>
                <a:path h="270783" w="3876747">
                  <a:moveTo>
                    <a:pt x="0" y="0"/>
                  </a:moveTo>
                  <a:lnTo>
                    <a:pt x="3876747" y="0"/>
                  </a:lnTo>
                  <a:lnTo>
                    <a:pt x="3876747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74000"/>
                  </a:srgbClr>
                </a:gs>
                <a:gs pos="100000">
                  <a:srgbClr val="150082">
                    <a:alpha val="74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3876747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81113" y="733563"/>
            <a:ext cx="1438140" cy="1028129"/>
            <a:chOff x="0" y="0"/>
            <a:chExt cx="378769" cy="2707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84238" y="7926603"/>
            <a:ext cx="14719524" cy="2000159"/>
            <a:chOff x="0" y="0"/>
            <a:chExt cx="3876747" cy="5267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76747" cy="526791"/>
            </a:xfrm>
            <a:custGeom>
              <a:avLst/>
              <a:gdLst/>
              <a:ahLst/>
              <a:cxnLst/>
              <a:rect r="r" b="b" t="t" l="l"/>
              <a:pathLst>
                <a:path h="526791" w="3876747">
                  <a:moveTo>
                    <a:pt x="0" y="0"/>
                  </a:moveTo>
                  <a:lnTo>
                    <a:pt x="3876747" y="0"/>
                  </a:lnTo>
                  <a:lnTo>
                    <a:pt x="3876747" y="526791"/>
                  </a:lnTo>
                  <a:lnTo>
                    <a:pt x="0" y="526791"/>
                  </a:lnTo>
                  <a:close/>
                </a:path>
              </a:pathLst>
            </a:custGeom>
            <a:gradFill rotWithShape="true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3876747" cy="498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2388763" y="1103477"/>
            <a:ext cx="422840" cy="288300"/>
          </a:xfrm>
          <a:custGeom>
            <a:avLst/>
            <a:gdLst/>
            <a:ahLst/>
            <a:cxnLst/>
            <a:rect r="r" b="b" t="t" l="l"/>
            <a:pathLst>
              <a:path h="288300" w="42284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01100" y="2414749"/>
            <a:ext cx="1976873" cy="1362005"/>
          </a:xfrm>
          <a:custGeom>
            <a:avLst/>
            <a:gdLst/>
            <a:ahLst/>
            <a:cxnLst/>
            <a:rect r="r" b="b" t="t" l="l"/>
            <a:pathLst>
              <a:path h="1362005" w="1976873">
                <a:moveTo>
                  <a:pt x="0" y="0"/>
                </a:moveTo>
                <a:lnTo>
                  <a:pt x="1976873" y="0"/>
                </a:lnTo>
                <a:lnTo>
                  <a:pt x="1976873" y="1362005"/>
                </a:lnTo>
                <a:lnTo>
                  <a:pt x="0" y="1362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19253" y="4507650"/>
            <a:ext cx="12391039" cy="13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6"/>
              </a:lnSpc>
              <a:spcBef>
                <a:spcPct val="0"/>
              </a:spcBef>
            </a:pPr>
            <a:r>
              <a:rPr lang="en-US" b="true" sz="4902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CUSTOMER DATA ANALYSIS USING PYTHON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0144" y="8212394"/>
            <a:ext cx="6335393" cy="144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21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Name : Subasri Nandakumar</a:t>
            </a:r>
          </a:p>
          <a:p>
            <a:pPr algn="ctr">
              <a:lnSpc>
                <a:spcPts val="2261"/>
              </a:lnSpc>
            </a:pPr>
            <a:r>
              <a:rPr lang="en-US" sz="21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Student Number: 20079001</a:t>
            </a:r>
          </a:p>
          <a:p>
            <a:pPr algn="ctr">
              <a:lnSpc>
                <a:spcPts val="2261"/>
              </a:lnSpc>
            </a:pPr>
            <a:r>
              <a:rPr lang="en-US" sz="21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Module: Programming for Analytics (B9BA200)</a:t>
            </a:r>
          </a:p>
          <a:p>
            <a:pPr algn="ctr">
              <a:lnSpc>
                <a:spcPts val="2261"/>
              </a:lnSpc>
            </a:pPr>
            <a:r>
              <a:rPr lang="en-US" sz="21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Lecturer: Dr. Muhammad Alli</a:t>
            </a:r>
          </a:p>
          <a:p>
            <a:pPr algn="ctr">
              <a:lnSpc>
                <a:spcPts val="2261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343423" y="1149163"/>
            <a:ext cx="1380113" cy="20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1113" y="733563"/>
            <a:ext cx="1438140" cy="1028129"/>
            <a:chOff x="0" y="0"/>
            <a:chExt cx="378769" cy="27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2388763" y="1103477"/>
            <a:ext cx="422840" cy="288300"/>
          </a:xfrm>
          <a:custGeom>
            <a:avLst/>
            <a:gdLst/>
            <a:ahLst/>
            <a:cxnLst/>
            <a:rect r="r" b="b" t="t" l="l"/>
            <a:pathLst>
              <a:path h="288300" w="42284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97933" y="8299927"/>
            <a:ext cx="21744694" cy="1253510"/>
            <a:chOff x="0" y="0"/>
            <a:chExt cx="5726998" cy="3301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26998" cy="330143"/>
            </a:xfrm>
            <a:custGeom>
              <a:avLst/>
              <a:gdLst/>
              <a:ahLst/>
              <a:cxnLst/>
              <a:rect r="r" b="b" t="t" l="l"/>
              <a:pathLst>
                <a:path h="330143" w="5726998">
                  <a:moveTo>
                    <a:pt x="0" y="0"/>
                  </a:moveTo>
                  <a:lnTo>
                    <a:pt x="5726998" y="0"/>
                  </a:lnTo>
                  <a:lnTo>
                    <a:pt x="5726998" y="330143"/>
                  </a:lnTo>
                  <a:lnTo>
                    <a:pt x="0" y="330143"/>
                  </a:lnTo>
                  <a:close/>
                </a:path>
              </a:pathLst>
            </a:custGeom>
            <a:gradFill rotWithShape="true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5726998" cy="30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343423" y="1149163"/>
            <a:ext cx="1445794" cy="20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27933" y="2314528"/>
            <a:ext cx="6468781" cy="150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sz="5499" b="true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 CONCLUSION</a:t>
            </a:r>
          </a:p>
          <a:p>
            <a:pPr algn="l">
              <a:lnSpc>
                <a:spcPts val="582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881113" y="2257378"/>
            <a:ext cx="3551137" cy="5276702"/>
            <a:chOff x="0" y="0"/>
            <a:chExt cx="936382" cy="13913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36382" cy="1391387"/>
            </a:xfrm>
            <a:custGeom>
              <a:avLst/>
              <a:gdLst/>
              <a:ahLst/>
              <a:cxnLst/>
              <a:rect r="r" b="b" t="t" l="l"/>
              <a:pathLst>
                <a:path h="1391387" w="936382">
                  <a:moveTo>
                    <a:pt x="0" y="0"/>
                  </a:moveTo>
                  <a:lnTo>
                    <a:pt x="936382" y="0"/>
                  </a:lnTo>
                  <a:lnTo>
                    <a:pt x="936382" y="1391387"/>
                  </a:lnTo>
                  <a:lnTo>
                    <a:pt x="0" y="1391387"/>
                  </a:lnTo>
                  <a:close/>
                </a:path>
              </a:pathLst>
            </a:custGeom>
            <a:blipFill>
              <a:blip r:embed="rId5"/>
              <a:stretch>
                <a:fillRect l="-61513" t="0" r="-61513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881113" y="6835559"/>
            <a:ext cx="3551137" cy="1194063"/>
            <a:chOff x="0" y="0"/>
            <a:chExt cx="1591849" cy="5352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91849" cy="535256"/>
            </a:xfrm>
            <a:custGeom>
              <a:avLst/>
              <a:gdLst/>
              <a:ahLst/>
              <a:cxnLst/>
              <a:rect r="r" b="b" t="t" l="l"/>
              <a:pathLst>
                <a:path h="535256" w="1591849">
                  <a:moveTo>
                    <a:pt x="0" y="0"/>
                  </a:moveTo>
                  <a:lnTo>
                    <a:pt x="1591849" y="0"/>
                  </a:lnTo>
                  <a:lnTo>
                    <a:pt x="1591849" y="535256"/>
                  </a:lnTo>
                  <a:lnTo>
                    <a:pt x="0" y="535256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591849" cy="506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62043" y="4281866"/>
            <a:ext cx="1438140" cy="1028129"/>
            <a:chOff x="0" y="0"/>
            <a:chExt cx="378769" cy="2707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27919" y="4621488"/>
            <a:ext cx="506387" cy="348885"/>
          </a:xfrm>
          <a:custGeom>
            <a:avLst/>
            <a:gdLst/>
            <a:ahLst/>
            <a:cxnLst/>
            <a:rect r="r" b="b" t="t" l="l"/>
            <a:pathLst>
              <a:path h="348885" w="506387">
                <a:moveTo>
                  <a:pt x="0" y="0"/>
                </a:moveTo>
                <a:lnTo>
                  <a:pt x="506387" y="0"/>
                </a:lnTo>
                <a:lnTo>
                  <a:pt x="506387" y="348885"/>
                </a:lnTo>
                <a:lnTo>
                  <a:pt x="0" y="348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729213" y="2257378"/>
            <a:ext cx="3551137" cy="5276702"/>
            <a:chOff x="0" y="0"/>
            <a:chExt cx="936382" cy="13913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36382" cy="1391387"/>
            </a:xfrm>
            <a:custGeom>
              <a:avLst/>
              <a:gdLst/>
              <a:ahLst/>
              <a:cxnLst/>
              <a:rect r="r" b="b" t="t" l="l"/>
              <a:pathLst>
                <a:path h="1391387" w="936382">
                  <a:moveTo>
                    <a:pt x="0" y="0"/>
                  </a:moveTo>
                  <a:lnTo>
                    <a:pt x="936382" y="0"/>
                  </a:lnTo>
                  <a:lnTo>
                    <a:pt x="936382" y="1391387"/>
                  </a:lnTo>
                  <a:lnTo>
                    <a:pt x="0" y="1391387"/>
                  </a:lnTo>
                  <a:close/>
                </a:path>
              </a:pathLst>
            </a:custGeom>
            <a:blipFill>
              <a:blip r:embed="rId8"/>
              <a:stretch>
                <a:fillRect l="-61304" t="0" r="-6130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5729213" y="6835559"/>
            <a:ext cx="3551137" cy="1194063"/>
            <a:chOff x="0" y="0"/>
            <a:chExt cx="1591849" cy="5352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91849" cy="535256"/>
            </a:xfrm>
            <a:custGeom>
              <a:avLst/>
              <a:gdLst/>
              <a:ahLst/>
              <a:cxnLst/>
              <a:rect r="r" b="b" t="t" l="l"/>
              <a:pathLst>
                <a:path h="535256" w="1591849">
                  <a:moveTo>
                    <a:pt x="0" y="0"/>
                  </a:moveTo>
                  <a:lnTo>
                    <a:pt x="1591849" y="0"/>
                  </a:lnTo>
                  <a:lnTo>
                    <a:pt x="1591849" y="535256"/>
                  </a:lnTo>
                  <a:lnTo>
                    <a:pt x="0" y="535256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28575"/>
              <a:ext cx="1591849" cy="506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10143" y="4281866"/>
            <a:ext cx="1438140" cy="1028129"/>
            <a:chOff x="0" y="0"/>
            <a:chExt cx="378769" cy="2707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5476019" y="4621488"/>
            <a:ext cx="506387" cy="348885"/>
          </a:xfrm>
          <a:custGeom>
            <a:avLst/>
            <a:gdLst/>
            <a:ahLst/>
            <a:cxnLst/>
            <a:rect r="r" b="b" t="t" l="l"/>
            <a:pathLst>
              <a:path h="348885" w="506387">
                <a:moveTo>
                  <a:pt x="0" y="0"/>
                </a:moveTo>
                <a:lnTo>
                  <a:pt x="506387" y="0"/>
                </a:lnTo>
                <a:lnTo>
                  <a:pt x="506387" y="348885"/>
                </a:lnTo>
                <a:lnTo>
                  <a:pt x="0" y="348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787843" y="3727123"/>
            <a:ext cx="5278476" cy="215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753" indent="-197876" lvl="1">
              <a:lnSpc>
                <a:spcPts val="1943"/>
              </a:lnSpc>
              <a:buFont typeface="Arial"/>
              <a:buChar char="•"/>
            </a:pPr>
            <a:r>
              <a:rPr lang="en-US" sz="18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project demonstrated customer data analysis using Python.</a:t>
            </a:r>
          </a:p>
          <a:p>
            <a:pPr algn="l">
              <a:lnSpc>
                <a:spcPts val="1943"/>
              </a:lnSpc>
            </a:pPr>
          </a:p>
          <a:p>
            <a:pPr algn="l" marL="395753" indent="-197876" lvl="1">
              <a:lnSpc>
                <a:spcPts val="1943"/>
              </a:lnSpc>
              <a:buFont typeface="Arial"/>
              <a:buChar char="•"/>
            </a:pPr>
            <a:r>
              <a:rPr lang="en-US" sz="18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Python libraries helped in data exploration and visualisation.</a:t>
            </a:r>
          </a:p>
          <a:p>
            <a:pPr algn="l">
              <a:lnSpc>
                <a:spcPts val="1943"/>
              </a:lnSpc>
            </a:pPr>
          </a:p>
          <a:p>
            <a:pPr algn="l" marL="395753" indent="-197876" lvl="1">
              <a:lnSpc>
                <a:spcPts val="1943"/>
              </a:lnSpc>
              <a:buFont typeface="Arial"/>
              <a:buChar char="•"/>
            </a:pPr>
            <a:r>
              <a:rPr lang="en-US" sz="18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project improved understanding of practical data analysis techniques.</a:t>
            </a:r>
          </a:p>
          <a:p>
            <a:pPr algn="l">
              <a:lnSpc>
                <a:spcPts val="1943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8737764" y="6340948"/>
            <a:ext cx="5225650" cy="68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9"/>
              </a:lnSpc>
              <a:spcBef>
                <a:spcPct val="0"/>
              </a:spcBef>
            </a:pPr>
            <a:r>
              <a:rPr lang="en-US" sz="49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05231" y="7096098"/>
            <a:ext cx="4061089" cy="71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  <a:spcBef>
                <a:spcPct val="0"/>
              </a:spcBef>
            </a:pPr>
            <a:r>
              <a:rPr lang="en-US" sz="5176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1113" y="733563"/>
            <a:ext cx="1438140" cy="1028129"/>
            <a:chOff x="0" y="0"/>
            <a:chExt cx="378769" cy="27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2388763" y="1103477"/>
            <a:ext cx="422840" cy="288300"/>
          </a:xfrm>
          <a:custGeom>
            <a:avLst/>
            <a:gdLst/>
            <a:ahLst/>
            <a:cxnLst/>
            <a:rect r="r" b="b" t="t" l="l"/>
            <a:pathLst>
              <a:path h="288300" w="42284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97933" y="8299927"/>
            <a:ext cx="21744694" cy="1253510"/>
            <a:chOff x="0" y="0"/>
            <a:chExt cx="5726998" cy="3301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26998" cy="330143"/>
            </a:xfrm>
            <a:custGeom>
              <a:avLst/>
              <a:gdLst/>
              <a:ahLst/>
              <a:cxnLst/>
              <a:rect r="r" b="b" t="t" l="l"/>
              <a:pathLst>
                <a:path h="330143" w="5726998">
                  <a:moveTo>
                    <a:pt x="0" y="0"/>
                  </a:moveTo>
                  <a:lnTo>
                    <a:pt x="5726998" y="0"/>
                  </a:lnTo>
                  <a:lnTo>
                    <a:pt x="5726998" y="330143"/>
                  </a:lnTo>
                  <a:lnTo>
                    <a:pt x="0" y="330143"/>
                  </a:lnTo>
                  <a:close/>
                </a:path>
              </a:pathLst>
            </a:custGeom>
            <a:gradFill rotWithShape="true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5726998" cy="30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81113" y="2172746"/>
            <a:ext cx="6044050" cy="5246370"/>
            <a:chOff x="0" y="0"/>
            <a:chExt cx="93638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6382" cy="812800"/>
            </a:xfrm>
            <a:custGeom>
              <a:avLst/>
              <a:gdLst/>
              <a:ahLst/>
              <a:cxnLst/>
              <a:rect r="r" b="b" t="t" l="l"/>
              <a:pathLst>
                <a:path h="812800" w="936382">
                  <a:moveTo>
                    <a:pt x="0" y="0"/>
                  </a:moveTo>
                  <a:lnTo>
                    <a:pt x="936382" y="0"/>
                  </a:lnTo>
                  <a:lnTo>
                    <a:pt x="93638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5142" t="0" r="-1514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5343423" y="1149163"/>
            <a:ext cx="1445794" cy="20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36100" y="2438708"/>
            <a:ext cx="7530220" cy="150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sz="5499" b="true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  <a:p>
            <a:pPr algn="l">
              <a:lnSpc>
                <a:spcPts val="582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770633" y="3974773"/>
            <a:ext cx="8336573" cy="334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574" indent="-281287" lvl="1">
              <a:lnSpc>
                <a:spcPts val="2762"/>
              </a:lnSpc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aim of this project is to analyse customer-related data using Python.</a:t>
            </a:r>
          </a:p>
          <a:p>
            <a:pPr algn="l">
              <a:lnSpc>
                <a:spcPts val="2762"/>
              </a:lnSpc>
            </a:pPr>
          </a:p>
          <a:p>
            <a:pPr algn="l" marL="562574" indent="-281287" lvl="1">
              <a:lnSpc>
                <a:spcPts val="2762"/>
              </a:lnSpc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Customer data analysis helps organisations understand customer behaviour and usage patterns.</a:t>
            </a:r>
          </a:p>
          <a:p>
            <a:pPr algn="l">
              <a:lnSpc>
                <a:spcPts val="2762"/>
              </a:lnSpc>
            </a:pPr>
          </a:p>
          <a:p>
            <a:pPr algn="l" marL="562574" indent="-281287" lvl="1">
              <a:lnSpc>
                <a:spcPts val="2762"/>
              </a:lnSpc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Python is used in this project to explore and visualise customer data.</a:t>
            </a:r>
          </a:p>
          <a:p>
            <a:pPr algn="l">
              <a:lnSpc>
                <a:spcPts val="202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162043" y="4281866"/>
            <a:ext cx="1438140" cy="1028129"/>
            <a:chOff x="0" y="0"/>
            <a:chExt cx="378769" cy="2707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27919" y="4621488"/>
            <a:ext cx="506387" cy="348885"/>
          </a:xfrm>
          <a:custGeom>
            <a:avLst/>
            <a:gdLst/>
            <a:ahLst/>
            <a:cxnLst/>
            <a:rect r="r" b="b" t="t" l="l"/>
            <a:pathLst>
              <a:path h="348885" w="506387">
                <a:moveTo>
                  <a:pt x="0" y="0"/>
                </a:moveTo>
                <a:lnTo>
                  <a:pt x="506387" y="0"/>
                </a:lnTo>
                <a:lnTo>
                  <a:pt x="506387" y="348885"/>
                </a:lnTo>
                <a:lnTo>
                  <a:pt x="0" y="348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1113" y="733563"/>
            <a:ext cx="1438140" cy="1028129"/>
            <a:chOff x="0" y="0"/>
            <a:chExt cx="378769" cy="27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2388763" y="1103477"/>
            <a:ext cx="422840" cy="288300"/>
          </a:xfrm>
          <a:custGeom>
            <a:avLst/>
            <a:gdLst/>
            <a:ahLst/>
            <a:cxnLst/>
            <a:rect r="r" b="b" t="t" l="l"/>
            <a:pathLst>
              <a:path h="288300" w="42284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97933" y="8299927"/>
            <a:ext cx="21744694" cy="1253510"/>
            <a:chOff x="0" y="0"/>
            <a:chExt cx="5726998" cy="3301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26998" cy="330143"/>
            </a:xfrm>
            <a:custGeom>
              <a:avLst/>
              <a:gdLst/>
              <a:ahLst/>
              <a:cxnLst/>
              <a:rect r="r" b="b" t="t" l="l"/>
              <a:pathLst>
                <a:path h="330143" w="5726998">
                  <a:moveTo>
                    <a:pt x="0" y="0"/>
                  </a:moveTo>
                  <a:lnTo>
                    <a:pt x="5726998" y="0"/>
                  </a:lnTo>
                  <a:lnTo>
                    <a:pt x="5726998" y="330143"/>
                  </a:lnTo>
                  <a:lnTo>
                    <a:pt x="0" y="330143"/>
                  </a:lnTo>
                  <a:close/>
                </a:path>
              </a:pathLst>
            </a:custGeom>
            <a:gradFill rotWithShape="true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5726998" cy="30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61772" y="2222585"/>
            <a:ext cx="8320792" cy="2832529"/>
            <a:chOff x="0" y="0"/>
            <a:chExt cx="1289108" cy="4388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9108" cy="438833"/>
            </a:xfrm>
            <a:custGeom>
              <a:avLst/>
              <a:gdLst/>
              <a:ahLst/>
              <a:cxnLst/>
              <a:rect r="r" b="b" t="t" l="l"/>
              <a:pathLst>
                <a:path h="438833" w="1289108">
                  <a:moveTo>
                    <a:pt x="0" y="0"/>
                  </a:moveTo>
                  <a:lnTo>
                    <a:pt x="1289108" y="0"/>
                  </a:lnTo>
                  <a:lnTo>
                    <a:pt x="1289108" y="438833"/>
                  </a:lnTo>
                  <a:lnTo>
                    <a:pt x="0" y="438833"/>
                  </a:lnTo>
                  <a:close/>
                </a:path>
              </a:pathLst>
            </a:custGeom>
            <a:blipFill>
              <a:blip r:embed="rId5"/>
              <a:stretch>
                <a:fillRect l="0" t="-47858" r="0" b="-47858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603868" y="5835524"/>
            <a:ext cx="1488587" cy="148858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2C4A89">
                      <a:alpha val="100000"/>
                    </a:srgbClr>
                  </a:gs>
                  <a:gs pos="50000">
                    <a:srgbClr val="ABC5FD">
                      <a:alpha val="100000"/>
                    </a:srgbClr>
                  </a:gs>
                  <a:gs pos="100000">
                    <a:srgbClr val="795A8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343423" y="1149163"/>
            <a:ext cx="1396226" cy="20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6691" y="2631132"/>
            <a:ext cx="5201388" cy="150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sz="5499" b="true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 DATASET</a:t>
            </a:r>
          </a:p>
          <a:p>
            <a:pPr algn="l">
              <a:lnSpc>
                <a:spcPts val="582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667784" y="3786847"/>
            <a:ext cx="5426966" cy="412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dataset used in this project was obtained from a </a:t>
            </a:r>
            <a:r>
              <a:rPr lang="en-US" sz="263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Data in Brief</a:t>
            </a: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article.</a:t>
            </a:r>
          </a:p>
          <a:p>
            <a:pPr algn="l">
              <a:lnSpc>
                <a:spcPts val="2790"/>
              </a:lnSpc>
            </a:pPr>
          </a:p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in Brief is a peer-reviewed journal that provides datasets for academic research.</a:t>
            </a:r>
          </a:p>
          <a:p>
            <a:pPr algn="l">
              <a:lnSpc>
                <a:spcPts val="2790"/>
              </a:lnSpc>
            </a:pPr>
          </a:p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dataset is survey-based and contains customer or service usage information.</a:t>
            </a:r>
          </a:p>
          <a:p>
            <a:pPr algn="l">
              <a:lnSpc>
                <a:spcPts val="1943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1677874" y="5835524"/>
            <a:ext cx="1488587" cy="148858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2C4A89">
                      <a:alpha val="100000"/>
                    </a:srgbClr>
                  </a:gs>
                  <a:gs pos="50000">
                    <a:srgbClr val="ABC5FD">
                      <a:alpha val="100000"/>
                    </a:srgbClr>
                  </a:gs>
                  <a:gs pos="100000">
                    <a:srgbClr val="795A8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51881" y="5835524"/>
            <a:ext cx="1488587" cy="148858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2C4A89">
                      <a:alpha val="100000"/>
                    </a:srgbClr>
                  </a:gs>
                  <a:gs pos="50000">
                    <a:srgbClr val="ABC5FD">
                      <a:alpha val="100000"/>
                    </a:srgbClr>
                  </a:gs>
                  <a:gs pos="100000">
                    <a:srgbClr val="795A8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056062" y="6358983"/>
            <a:ext cx="584198" cy="47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3407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30069" y="6358983"/>
            <a:ext cx="584198" cy="47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3407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204075" y="6358983"/>
            <a:ext cx="584198" cy="47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3407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1113" y="733563"/>
            <a:ext cx="1438140" cy="1028129"/>
            <a:chOff x="0" y="0"/>
            <a:chExt cx="378769" cy="27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2388763" y="1103477"/>
            <a:ext cx="422840" cy="288300"/>
          </a:xfrm>
          <a:custGeom>
            <a:avLst/>
            <a:gdLst/>
            <a:ahLst/>
            <a:cxnLst/>
            <a:rect r="r" b="b" t="t" l="l"/>
            <a:pathLst>
              <a:path h="288300" w="42284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97933" y="8299927"/>
            <a:ext cx="21744694" cy="1253510"/>
            <a:chOff x="0" y="0"/>
            <a:chExt cx="5726998" cy="3301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26998" cy="330143"/>
            </a:xfrm>
            <a:custGeom>
              <a:avLst/>
              <a:gdLst/>
              <a:ahLst/>
              <a:cxnLst/>
              <a:rect r="r" b="b" t="t" l="l"/>
              <a:pathLst>
                <a:path h="330143" w="5726998">
                  <a:moveTo>
                    <a:pt x="0" y="0"/>
                  </a:moveTo>
                  <a:lnTo>
                    <a:pt x="5726998" y="0"/>
                  </a:lnTo>
                  <a:lnTo>
                    <a:pt x="5726998" y="330143"/>
                  </a:lnTo>
                  <a:lnTo>
                    <a:pt x="0" y="330143"/>
                  </a:lnTo>
                  <a:close/>
                </a:path>
              </a:pathLst>
            </a:custGeom>
            <a:gradFill rotWithShape="true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5726998" cy="30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343423" y="1149163"/>
            <a:ext cx="1444564" cy="20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6634" y="1095375"/>
            <a:ext cx="7420658" cy="1582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6"/>
              </a:lnSpc>
            </a:pPr>
            <a:r>
              <a:rPr lang="en-US" b="true" sz="5798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TOOLS USED</a:t>
            </a:r>
          </a:p>
          <a:p>
            <a:pPr algn="ctr">
              <a:lnSpc>
                <a:spcPts val="614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828485" y="2996359"/>
            <a:ext cx="5530636" cy="342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Python Programming Language</a:t>
            </a:r>
          </a:p>
          <a:p>
            <a:pPr algn="l">
              <a:lnSpc>
                <a:spcPts val="2790"/>
              </a:lnSpc>
            </a:pPr>
          </a:p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Pandas for data loading and handling</a:t>
            </a:r>
          </a:p>
          <a:p>
            <a:pPr algn="l">
              <a:lnSpc>
                <a:spcPts val="2790"/>
              </a:lnSpc>
            </a:pPr>
          </a:p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Matplotlib for basic visualisation</a:t>
            </a:r>
          </a:p>
          <a:p>
            <a:pPr algn="l">
              <a:lnSpc>
                <a:spcPts val="2790"/>
              </a:lnSpc>
            </a:pPr>
          </a:p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Seaborn for advanced visualisation</a:t>
            </a:r>
          </a:p>
          <a:p>
            <a:pPr algn="l">
              <a:lnSpc>
                <a:spcPts val="19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1113" y="733563"/>
            <a:ext cx="1438140" cy="1028129"/>
            <a:chOff x="0" y="0"/>
            <a:chExt cx="378769" cy="27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2388763" y="1103477"/>
            <a:ext cx="422840" cy="288300"/>
          </a:xfrm>
          <a:custGeom>
            <a:avLst/>
            <a:gdLst/>
            <a:ahLst/>
            <a:cxnLst/>
            <a:rect r="r" b="b" t="t" l="l"/>
            <a:pathLst>
              <a:path h="288300" w="42284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97933" y="8299927"/>
            <a:ext cx="21744694" cy="1253510"/>
            <a:chOff x="0" y="0"/>
            <a:chExt cx="5726998" cy="3301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26998" cy="330143"/>
            </a:xfrm>
            <a:custGeom>
              <a:avLst/>
              <a:gdLst/>
              <a:ahLst/>
              <a:cxnLst/>
              <a:rect r="r" b="b" t="t" l="l"/>
              <a:pathLst>
                <a:path h="330143" w="5726998">
                  <a:moveTo>
                    <a:pt x="0" y="0"/>
                  </a:moveTo>
                  <a:lnTo>
                    <a:pt x="5726998" y="0"/>
                  </a:lnTo>
                  <a:lnTo>
                    <a:pt x="5726998" y="330143"/>
                  </a:lnTo>
                  <a:lnTo>
                    <a:pt x="0" y="330143"/>
                  </a:lnTo>
                  <a:close/>
                </a:path>
              </a:pathLst>
            </a:custGeom>
            <a:gradFill rotWithShape="true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5726998" cy="30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343423" y="1149163"/>
            <a:ext cx="1347887" cy="20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0557" y="2443337"/>
            <a:ext cx="8740327" cy="224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sz="5499" b="true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DATA ANALYSIS PROCESS</a:t>
            </a:r>
          </a:p>
          <a:p>
            <a:pPr algn="l">
              <a:lnSpc>
                <a:spcPts val="582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881113" y="4442110"/>
            <a:ext cx="6682548" cy="342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dataset was loaded into Python using Pandas.</a:t>
            </a:r>
          </a:p>
          <a:p>
            <a:pPr algn="l">
              <a:lnSpc>
                <a:spcPts val="2790"/>
              </a:lnSpc>
            </a:pPr>
          </a:p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Basic checks were performed to understand the structure of the data.</a:t>
            </a:r>
          </a:p>
          <a:p>
            <a:pPr algn="l">
              <a:lnSpc>
                <a:spcPts val="2790"/>
              </a:lnSpc>
            </a:pPr>
          </a:p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Graphs were created to analyse distributions and relationships in the data.</a:t>
            </a:r>
          </a:p>
          <a:p>
            <a:pPr algn="l">
              <a:lnSpc>
                <a:spcPts val="1943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0420883" y="2172746"/>
            <a:ext cx="6044050" cy="5246370"/>
            <a:chOff x="0" y="0"/>
            <a:chExt cx="93638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6382" cy="812800"/>
            </a:xfrm>
            <a:custGeom>
              <a:avLst/>
              <a:gdLst/>
              <a:ahLst/>
              <a:cxnLst/>
              <a:rect r="r" b="b" t="t" l="l"/>
              <a:pathLst>
                <a:path h="812800" w="936382">
                  <a:moveTo>
                    <a:pt x="0" y="0"/>
                  </a:moveTo>
                  <a:lnTo>
                    <a:pt x="936382" y="0"/>
                  </a:lnTo>
                  <a:lnTo>
                    <a:pt x="93638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5142" t="0" r="-151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420883" y="6724610"/>
            <a:ext cx="6044050" cy="1187199"/>
            <a:chOff x="0" y="0"/>
            <a:chExt cx="1591849" cy="3126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1849" cy="312678"/>
            </a:xfrm>
            <a:custGeom>
              <a:avLst/>
              <a:gdLst/>
              <a:ahLst/>
              <a:cxnLst/>
              <a:rect r="r" b="b" t="t" l="l"/>
              <a:pathLst>
                <a:path h="312678" w="1591849">
                  <a:moveTo>
                    <a:pt x="0" y="0"/>
                  </a:moveTo>
                  <a:lnTo>
                    <a:pt x="1591849" y="0"/>
                  </a:lnTo>
                  <a:lnTo>
                    <a:pt x="1591849" y="312678"/>
                  </a:lnTo>
                  <a:lnTo>
                    <a:pt x="0" y="312678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1591849" cy="284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1113" y="733563"/>
            <a:ext cx="1438140" cy="1028129"/>
            <a:chOff x="0" y="0"/>
            <a:chExt cx="378769" cy="27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2388763" y="1103477"/>
            <a:ext cx="422840" cy="288300"/>
          </a:xfrm>
          <a:custGeom>
            <a:avLst/>
            <a:gdLst/>
            <a:ahLst/>
            <a:cxnLst/>
            <a:rect r="r" b="b" t="t" l="l"/>
            <a:pathLst>
              <a:path h="288300" w="42284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97933" y="8299927"/>
            <a:ext cx="21744694" cy="1253510"/>
            <a:chOff x="0" y="0"/>
            <a:chExt cx="5726998" cy="3301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26998" cy="330143"/>
            </a:xfrm>
            <a:custGeom>
              <a:avLst/>
              <a:gdLst/>
              <a:ahLst/>
              <a:cxnLst/>
              <a:rect r="r" b="b" t="t" l="l"/>
              <a:pathLst>
                <a:path h="330143" w="5726998">
                  <a:moveTo>
                    <a:pt x="0" y="0"/>
                  </a:moveTo>
                  <a:lnTo>
                    <a:pt x="5726998" y="0"/>
                  </a:lnTo>
                  <a:lnTo>
                    <a:pt x="5726998" y="330143"/>
                  </a:lnTo>
                  <a:lnTo>
                    <a:pt x="0" y="330143"/>
                  </a:lnTo>
                  <a:close/>
                </a:path>
              </a:pathLst>
            </a:custGeom>
            <a:gradFill rotWithShape="true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5726998" cy="30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66618" y="2054420"/>
            <a:ext cx="9818985" cy="216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9"/>
              </a:lnSpc>
            </a:pPr>
            <a:r>
              <a:rPr lang="en-US" sz="5339" b="true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DISTRIBUTION OF DATA</a:t>
            </a:r>
          </a:p>
          <a:p>
            <a:pPr algn="l">
              <a:lnSpc>
                <a:spcPts val="5659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441148" y="1987745"/>
            <a:ext cx="6387337" cy="5293296"/>
            <a:chOff x="0" y="0"/>
            <a:chExt cx="513917" cy="4258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3917" cy="425892"/>
            </a:xfrm>
            <a:custGeom>
              <a:avLst/>
              <a:gdLst/>
              <a:ahLst/>
              <a:cxnLst/>
              <a:rect r="r" b="b" t="t" l="l"/>
              <a:pathLst>
                <a:path h="425892" w="513917">
                  <a:moveTo>
                    <a:pt x="0" y="0"/>
                  </a:moveTo>
                  <a:lnTo>
                    <a:pt x="513917" y="0"/>
                  </a:lnTo>
                  <a:lnTo>
                    <a:pt x="513917" y="425892"/>
                  </a:lnTo>
                  <a:lnTo>
                    <a:pt x="0" y="425892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513917" cy="397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406117" y="3282814"/>
            <a:ext cx="1657612" cy="1142043"/>
          </a:xfrm>
          <a:custGeom>
            <a:avLst/>
            <a:gdLst/>
            <a:ahLst/>
            <a:cxnLst/>
            <a:rect r="r" b="b" t="t" l="l"/>
            <a:pathLst>
              <a:path h="1142043" w="1657612">
                <a:moveTo>
                  <a:pt x="0" y="0"/>
                </a:moveTo>
                <a:lnTo>
                  <a:pt x="1657611" y="0"/>
                </a:lnTo>
                <a:lnTo>
                  <a:pt x="1657611" y="1142044"/>
                </a:lnTo>
                <a:lnTo>
                  <a:pt x="0" y="1142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10754" y="3915070"/>
            <a:ext cx="6332072" cy="2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graph shows the distribution of monthly spending values.</a:t>
            </a:r>
          </a:p>
          <a:p>
            <a:pPr algn="l">
              <a:lnSpc>
                <a:spcPts val="2790"/>
              </a:lnSpc>
            </a:pPr>
          </a:p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 helps to understand how customer values are spread across different ranges.</a:t>
            </a:r>
          </a:p>
          <a:p>
            <a:pPr algn="l">
              <a:lnSpc>
                <a:spcPts val="1943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4021267" y="3886495"/>
            <a:ext cx="4115838" cy="3200048"/>
            <a:chOff x="0" y="0"/>
            <a:chExt cx="637651" cy="4957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7651" cy="495771"/>
            </a:xfrm>
            <a:custGeom>
              <a:avLst/>
              <a:gdLst/>
              <a:ahLst/>
              <a:cxnLst/>
              <a:rect r="r" b="b" t="t" l="l"/>
              <a:pathLst>
                <a:path h="495771" w="637651">
                  <a:moveTo>
                    <a:pt x="0" y="0"/>
                  </a:moveTo>
                  <a:lnTo>
                    <a:pt x="637651" y="0"/>
                  </a:lnTo>
                  <a:lnTo>
                    <a:pt x="637651" y="495771"/>
                  </a:lnTo>
                  <a:lnTo>
                    <a:pt x="0" y="495771"/>
                  </a:lnTo>
                  <a:close/>
                </a:path>
              </a:pathLst>
            </a:custGeom>
            <a:blipFill>
              <a:blip r:embed="rId7"/>
              <a:stretch>
                <a:fillRect l="-8348" t="0" r="-8348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547360" y="6252912"/>
            <a:ext cx="1438140" cy="1028129"/>
            <a:chOff x="0" y="0"/>
            <a:chExt cx="378769" cy="2707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40557" y="2392086"/>
            <a:ext cx="5588518" cy="4484614"/>
          </a:xfrm>
          <a:custGeom>
            <a:avLst/>
            <a:gdLst/>
            <a:ahLst/>
            <a:cxnLst/>
            <a:rect r="r" b="b" t="t" l="l"/>
            <a:pathLst>
              <a:path h="4484614" w="5588518">
                <a:moveTo>
                  <a:pt x="0" y="0"/>
                </a:moveTo>
                <a:lnTo>
                  <a:pt x="5588518" y="0"/>
                </a:lnTo>
                <a:lnTo>
                  <a:pt x="5588518" y="4484614"/>
                </a:lnTo>
                <a:lnTo>
                  <a:pt x="0" y="4484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343423" y="1149163"/>
            <a:ext cx="1471526" cy="20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1113" y="733563"/>
            <a:ext cx="1438140" cy="1028129"/>
            <a:chOff x="0" y="0"/>
            <a:chExt cx="378769" cy="27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2388763" y="1103477"/>
            <a:ext cx="422840" cy="288300"/>
          </a:xfrm>
          <a:custGeom>
            <a:avLst/>
            <a:gdLst/>
            <a:ahLst/>
            <a:cxnLst/>
            <a:rect r="r" b="b" t="t" l="l"/>
            <a:pathLst>
              <a:path h="288300" w="42284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97933" y="8299927"/>
            <a:ext cx="21744694" cy="1253510"/>
            <a:chOff x="0" y="0"/>
            <a:chExt cx="5726998" cy="3301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26998" cy="330143"/>
            </a:xfrm>
            <a:custGeom>
              <a:avLst/>
              <a:gdLst/>
              <a:ahLst/>
              <a:cxnLst/>
              <a:rect r="r" b="b" t="t" l="l"/>
              <a:pathLst>
                <a:path h="330143" w="5726998">
                  <a:moveTo>
                    <a:pt x="0" y="0"/>
                  </a:moveTo>
                  <a:lnTo>
                    <a:pt x="5726998" y="0"/>
                  </a:lnTo>
                  <a:lnTo>
                    <a:pt x="5726998" y="330143"/>
                  </a:lnTo>
                  <a:lnTo>
                    <a:pt x="0" y="330143"/>
                  </a:lnTo>
                  <a:close/>
                </a:path>
              </a:pathLst>
            </a:custGeom>
            <a:gradFill rotWithShape="true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5726998" cy="30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-61969" y="5003435"/>
            <a:ext cx="5747144" cy="3296492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3328" r="0" b="-3328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767299" y="1412767"/>
            <a:ext cx="8620428" cy="224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9"/>
              </a:lnSpc>
            </a:pPr>
            <a:r>
              <a:rPr lang="en-US" b="true" sz="5499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CATEGORY DISTRIBUTION</a:t>
            </a:r>
          </a:p>
          <a:p>
            <a:pPr algn="ctr">
              <a:lnSpc>
                <a:spcPts val="5829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2051011" y="3426550"/>
            <a:ext cx="6034201" cy="4803728"/>
            <a:chOff x="0" y="0"/>
            <a:chExt cx="1589255" cy="12651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255" cy="1265179"/>
            </a:xfrm>
            <a:custGeom>
              <a:avLst/>
              <a:gdLst/>
              <a:ahLst/>
              <a:cxnLst/>
              <a:rect r="r" b="b" t="t" l="l"/>
              <a:pathLst>
                <a:path h="1265179" w="1589255">
                  <a:moveTo>
                    <a:pt x="0" y="0"/>
                  </a:moveTo>
                  <a:lnTo>
                    <a:pt x="1589255" y="0"/>
                  </a:lnTo>
                  <a:lnTo>
                    <a:pt x="1589255" y="1265179"/>
                  </a:lnTo>
                  <a:lnTo>
                    <a:pt x="0" y="1265179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1589255" cy="1236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519484" y="3674593"/>
            <a:ext cx="5375581" cy="4313738"/>
          </a:xfrm>
          <a:custGeom>
            <a:avLst/>
            <a:gdLst/>
            <a:ahLst/>
            <a:cxnLst/>
            <a:rect r="r" b="b" t="t" l="l"/>
            <a:pathLst>
              <a:path h="4313738" w="5375581">
                <a:moveTo>
                  <a:pt x="0" y="0"/>
                </a:moveTo>
                <a:lnTo>
                  <a:pt x="5375580" y="0"/>
                </a:lnTo>
                <a:lnTo>
                  <a:pt x="5375580" y="4313737"/>
                </a:lnTo>
                <a:lnTo>
                  <a:pt x="0" y="4313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343423" y="1149163"/>
            <a:ext cx="1186759" cy="20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05049" y="3682257"/>
            <a:ext cx="5976260" cy="242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058" indent="-295029" lvl="1">
              <a:lnSpc>
                <a:spcPts val="2896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graph shows the number of customers in each service usage category.</a:t>
            </a:r>
          </a:p>
          <a:p>
            <a:pPr algn="l">
              <a:lnSpc>
                <a:spcPts val="2896"/>
              </a:lnSpc>
            </a:pPr>
          </a:p>
          <a:p>
            <a:pPr algn="l" marL="590058" indent="-295029" lvl="1">
              <a:lnSpc>
                <a:spcPts val="2896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 helps to compare different customer groups.</a:t>
            </a:r>
          </a:p>
          <a:p>
            <a:pPr algn="l">
              <a:lnSpc>
                <a:spcPts val="19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1113" y="733563"/>
            <a:ext cx="1438140" cy="1028129"/>
            <a:chOff x="0" y="0"/>
            <a:chExt cx="378769" cy="27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2388763" y="1103477"/>
            <a:ext cx="422840" cy="288300"/>
          </a:xfrm>
          <a:custGeom>
            <a:avLst/>
            <a:gdLst/>
            <a:ahLst/>
            <a:cxnLst/>
            <a:rect r="r" b="b" t="t" l="l"/>
            <a:pathLst>
              <a:path h="288300" w="42284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97933" y="8299927"/>
            <a:ext cx="21744694" cy="1253510"/>
            <a:chOff x="0" y="0"/>
            <a:chExt cx="5726998" cy="3301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26998" cy="330143"/>
            </a:xfrm>
            <a:custGeom>
              <a:avLst/>
              <a:gdLst/>
              <a:ahLst/>
              <a:cxnLst/>
              <a:rect r="r" b="b" t="t" l="l"/>
              <a:pathLst>
                <a:path h="330143" w="5726998">
                  <a:moveTo>
                    <a:pt x="0" y="0"/>
                  </a:moveTo>
                  <a:lnTo>
                    <a:pt x="5726998" y="0"/>
                  </a:lnTo>
                  <a:lnTo>
                    <a:pt x="5726998" y="330143"/>
                  </a:lnTo>
                  <a:lnTo>
                    <a:pt x="0" y="330143"/>
                  </a:lnTo>
                  <a:close/>
                </a:path>
              </a:pathLst>
            </a:custGeom>
            <a:gradFill rotWithShape="true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5726998" cy="30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59119" y="2066152"/>
            <a:ext cx="11709018" cy="224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sz="5499" b="true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 RELATIONSHIP BETWEEN VARIABLES</a:t>
            </a:r>
          </a:p>
          <a:p>
            <a:pPr algn="l">
              <a:lnSpc>
                <a:spcPts val="5829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717260" y="3434489"/>
            <a:ext cx="7059004" cy="5823811"/>
            <a:chOff x="0" y="0"/>
            <a:chExt cx="1859162" cy="15338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59162" cy="1533843"/>
            </a:xfrm>
            <a:custGeom>
              <a:avLst/>
              <a:gdLst/>
              <a:ahLst/>
              <a:cxnLst/>
              <a:rect r="r" b="b" t="t" l="l"/>
              <a:pathLst>
                <a:path h="1533843" w="1859162">
                  <a:moveTo>
                    <a:pt x="0" y="0"/>
                  </a:moveTo>
                  <a:lnTo>
                    <a:pt x="1859162" y="0"/>
                  </a:lnTo>
                  <a:lnTo>
                    <a:pt x="1859162" y="1533843"/>
                  </a:lnTo>
                  <a:lnTo>
                    <a:pt x="0" y="153384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859162" cy="150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104103" y="3806590"/>
            <a:ext cx="6285318" cy="5079609"/>
          </a:xfrm>
          <a:custGeom>
            <a:avLst/>
            <a:gdLst/>
            <a:ahLst/>
            <a:cxnLst/>
            <a:rect r="r" b="b" t="t" l="l"/>
            <a:pathLst>
              <a:path h="5079609" w="6285318">
                <a:moveTo>
                  <a:pt x="0" y="0"/>
                </a:moveTo>
                <a:lnTo>
                  <a:pt x="6285318" y="0"/>
                </a:lnTo>
                <a:lnTo>
                  <a:pt x="6285318" y="5079609"/>
                </a:lnTo>
                <a:lnTo>
                  <a:pt x="0" y="5079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43423" y="1149163"/>
            <a:ext cx="1347887" cy="20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4990" y="4583292"/>
            <a:ext cx="6656296" cy="21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graph compares monthly spending across service usage levels.</a:t>
            </a:r>
          </a:p>
          <a:p>
            <a:pPr algn="l">
              <a:lnSpc>
                <a:spcPts val="2790"/>
              </a:lnSpc>
            </a:pPr>
          </a:p>
          <a:p>
            <a:pPr algn="l" marL="568468" indent="-284234" lvl="1">
              <a:lnSpc>
                <a:spcPts val="2790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 shows variations in customer behaviour between categories.</a:t>
            </a:r>
          </a:p>
          <a:p>
            <a:pPr algn="l">
              <a:lnSpc>
                <a:spcPts val="27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1113" y="733563"/>
            <a:ext cx="1438140" cy="1028129"/>
            <a:chOff x="0" y="0"/>
            <a:chExt cx="378769" cy="27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769" cy="270783"/>
            </a:xfrm>
            <a:custGeom>
              <a:avLst/>
              <a:gdLst/>
              <a:ahLst/>
              <a:cxnLst/>
              <a:rect r="r" b="b" t="t" l="l"/>
              <a:pathLst>
                <a:path h="270783" w="378769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true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2388763" y="1103477"/>
            <a:ext cx="422840" cy="288300"/>
          </a:xfrm>
          <a:custGeom>
            <a:avLst/>
            <a:gdLst/>
            <a:ahLst/>
            <a:cxnLst/>
            <a:rect r="r" b="b" t="t" l="l"/>
            <a:pathLst>
              <a:path h="288300" w="42284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97933" y="8299927"/>
            <a:ext cx="21744694" cy="1253510"/>
            <a:chOff x="0" y="0"/>
            <a:chExt cx="5726998" cy="3301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26998" cy="330143"/>
            </a:xfrm>
            <a:custGeom>
              <a:avLst/>
              <a:gdLst/>
              <a:ahLst/>
              <a:cxnLst/>
              <a:rect r="r" b="b" t="t" l="l"/>
              <a:pathLst>
                <a:path h="330143" w="5726998">
                  <a:moveTo>
                    <a:pt x="0" y="0"/>
                  </a:moveTo>
                  <a:lnTo>
                    <a:pt x="5726998" y="0"/>
                  </a:lnTo>
                  <a:lnTo>
                    <a:pt x="5726998" y="330143"/>
                  </a:lnTo>
                  <a:lnTo>
                    <a:pt x="0" y="330143"/>
                  </a:lnTo>
                  <a:close/>
                </a:path>
              </a:pathLst>
            </a:custGeom>
            <a:gradFill rotWithShape="true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5726998" cy="30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343423" y="1149163"/>
            <a:ext cx="1186759" cy="20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94749" y="1160627"/>
            <a:ext cx="9297510" cy="150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9"/>
              </a:lnSpc>
            </a:pPr>
            <a:r>
              <a:rPr lang="en-US" b="true" sz="5499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 KEY FINDINGS</a:t>
            </a:r>
          </a:p>
          <a:p>
            <a:pPr algn="ctr">
              <a:lnSpc>
                <a:spcPts val="582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7252968" y="2666122"/>
            <a:ext cx="4829040" cy="3561779"/>
            <a:chOff x="0" y="0"/>
            <a:chExt cx="1271846" cy="9380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71846" cy="938082"/>
            </a:xfrm>
            <a:custGeom>
              <a:avLst/>
              <a:gdLst/>
              <a:ahLst/>
              <a:cxnLst/>
              <a:rect r="r" b="b" t="t" l="l"/>
              <a:pathLst>
                <a:path h="938082" w="1271846">
                  <a:moveTo>
                    <a:pt x="0" y="0"/>
                  </a:moveTo>
                  <a:lnTo>
                    <a:pt x="1271846" y="0"/>
                  </a:lnTo>
                  <a:lnTo>
                    <a:pt x="1271846" y="938082"/>
                  </a:lnTo>
                  <a:lnTo>
                    <a:pt x="0" y="938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ABC5FD">
                      <a:alpha val="100000"/>
                    </a:srgbClr>
                  </a:gs>
                  <a:gs pos="100000">
                    <a:srgbClr val="795A8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1271846" cy="909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80631" y="3259141"/>
            <a:ext cx="3725746" cy="23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753" indent="-197876" lvl="1">
              <a:lnSpc>
                <a:spcPts val="1943"/>
              </a:lnSpc>
              <a:buFont typeface="Arial"/>
              <a:buChar char="•"/>
            </a:pPr>
            <a:r>
              <a:rPr lang="en-US" sz="18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Customer values are not evenly distributed across the dataset.</a:t>
            </a:r>
          </a:p>
          <a:p>
            <a:pPr algn="l">
              <a:lnSpc>
                <a:spcPts val="1943"/>
              </a:lnSpc>
            </a:pPr>
          </a:p>
          <a:p>
            <a:pPr algn="l" marL="395753" indent="-197876" lvl="1">
              <a:lnSpc>
                <a:spcPts val="1943"/>
              </a:lnSpc>
              <a:buFont typeface="Arial"/>
              <a:buChar char="•"/>
            </a:pPr>
            <a:r>
              <a:rPr lang="en-US" sz="18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Service usage level influences monthly spending.</a:t>
            </a:r>
          </a:p>
          <a:p>
            <a:pPr algn="l">
              <a:lnSpc>
                <a:spcPts val="1943"/>
              </a:lnSpc>
            </a:pPr>
          </a:p>
          <a:p>
            <a:pPr algn="l" marL="395753" indent="-197876" lvl="1">
              <a:lnSpc>
                <a:spcPts val="1943"/>
              </a:lnSpc>
              <a:buFont typeface="Arial"/>
              <a:buChar char="•"/>
            </a:pPr>
            <a:r>
              <a:rPr lang="en-US" sz="18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visualisation helps identify patterns clearly.</a:t>
            </a:r>
          </a:p>
          <a:p>
            <a:pPr algn="l">
              <a:lnSpc>
                <a:spcPts val="19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DAG8LaB4-uA</dc:identifier>
  <dcterms:modified xsi:type="dcterms:W3CDTF">2011-08-01T06:04:30Z</dcterms:modified>
  <cp:revision>1</cp:revision>
  <dc:title>Programming CA 2 PPT</dc:title>
</cp:coreProperties>
</file>